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5" r:id="rId2"/>
    <p:sldMasterId id="2147483660" r:id="rId3"/>
  </p:sldMasterIdLst>
  <p:notesMasterIdLst>
    <p:notesMasterId r:id="rId24"/>
  </p:notesMasterIdLst>
  <p:handoutMasterIdLst>
    <p:handoutMasterId r:id="rId25"/>
  </p:handoutMasterIdLst>
  <p:sldIdLst>
    <p:sldId id="313" r:id="rId4"/>
    <p:sldId id="330" r:id="rId5"/>
    <p:sldId id="322" r:id="rId6"/>
    <p:sldId id="314" r:id="rId7"/>
    <p:sldId id="329" r:id="rId8"/>
    <p:sldId id="260" r:id="rId9"/>
    <p:sldId id="262" r:id="rId10"/>
    <p:sldId id="323" r:id="rId11"/>
    <p:sldId id="326" r:id="rId12"/>
    <p:sldId id="302" r:id="rId13"/>
    <p:sldId id="324" r:id="rId14"/>
    <p:sldId id="315" r:id="rId15"/>
    <p:sldId id="316" r:id="rId16"/>
    <p:sldId id="317" r:id="rId17"/>
    <p:sldId id="318" r:id="rId18"/>
    <p:sldId id="305" r:id="rId19"/>
    <p:sldId id="325" r:id="rId20"/>
    <p:sldId id="320" r:id="rId21"/>
    <p:sldId id="321" r:id="rId22"/>
    <p:sldId id="327" r:id="rId23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11A"/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1" autoAdjust="0"/>
    <p:restoredTop sz="83806" autoAdjust="0"/>
  </p:normalViewPr>
  <p:slideViewPr>
    <p:cSldViewPr>
      <p:cViewPr>
        <p:scale>
          <a:sx n="64" d="100"/>
          <a:sy n="64" d="100"/>
        </p:scale>
        <p:origin x="-144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2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FBB4F-C7FA-4067-A8DB-8C053A0D667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70204B-7C45-4EE9-AEA4-402ABBA3D9BA}">
      <dgm:prSet custT="1"/>
      <dgm:spPr/>
      <dgm:t>
        <a:bodyPr/>
        <a:lstStyle/>
        <a:p>
          <a:pPr rtl="0"/>
          <a:r>
            <a:rPr lang="en-US" sz="1200" b="1" dirty="0" smtClean="0"/>
            <a:t> Product </a:t>
          </a:r>
          <a:endParaRPr lang="en-US" sz="1200" dirty="0"/>
        </a:p>
      </dgm:t>
    </dgm:pt>
    <dgm:pt modelId="{360BCC78-11D5-4C32-A769-9A42172BA287}" type="parTrans" cxnId="{0780ECAB-71E4-409F-8958-45A700620C65}">
      <dgm:prSet/>
      <dgm:spPr/>
      <dgm:t>
        <a:bodyPr/>
        <a:lstStyle/>
        <a:p>
          <a:endParaRPr lang="en-US"/>
        </a:p>
      </dgm:t>
    </dgm:pt>
    <dgm:pt modelId="{2DE0745E-086A-4D13-82FD-C5BCFE87720C}" type="sibTrans" cxnId="{0780ECAB-71E4-409F-8958-45A700620C65}">
      <dgm:prSet/>
      <dgm:spPr/>
      <dgm:t>
        <a:bodyPr/>
        <a:lstStyle/>
        <a:p>
          <a:endParaRPr lang="en-US"/>
        </a:p>
      </dgm:t>
    </dgm:pt>
    <dgm:pt modelId="{14D9046D-60DF-41AB-AF4E-65FC3EFAF7B3}">
      <dgm:prSet custT="1"/>
      <dgm:spPr/>
      <dgm:t>
        <a:bodyPr/>
        <a:lstStyle/>
        <a:p>
          <a:pPr rtl="0"/>
          <a:r>
            <a:rPr lang="en-US" sz="1200" b="1" dirty="0" smtClean="0"/>
            <a:t>Commodity</a:t>
          </a:r>
          <a:endParaRPr lang="en-US" sz="1200" dirty="0"/>
        </a:p>
      </dgm:t>
    </dgm:pt>
    <dgm:pt modelId="{AFD0F6B9-71EA-4E17-9FAF-5E3B00948B6D}" type="parTrans" cxnId="{69104E80-8C1E-412E-91DD-1006B029A485}">
      <dgm:prSet/>
      <dgm:spPr/>
      <dgm:t>
        <a:bodyPr/>
        <a:lstStyle/>
        <a:p>
          <a:endParaRPr lang="en-US"/>
        </a:p>
      </dgm:t>
    </dgm:pt>
    <dgm:pt modelId="{4D37C191-7000-45B2-8BF7-838D5DAEE37A}" type="sibTrans" cxnId="{69104E80-8C1E-412E-91DD-1006B029A485}">
      <dgm:prSet/>
      <dgm:spPr/>
      <dgm:t>
        <a:bodyPr/>
        <a:lstStyle/>
        <a:p>
          <a:endParaRPr lang="en-US"/>
        </a:p>
      </dgm:t>
    </dgm:pt>
    <dgm:pt modelId="{0001574E-17E8-4DE4-9A7D-5B251B2268B0}">
      <dgm:prSet custT="1"/>
      <dgm:spPr/>
      <dgm:t>
        <a:bodyPr/>
        <a:lstStyle/>
        <a:p>
          <a:pPr rtl="0"/>
          <a:r>
            <a:rPr lang="en-US" sz="1200" b="1" dirty="0" smtClean="0"/>
            <a:t>Raw Salt </a:t>
          </a:r>
          <a:endParaRPr lang="en-US" sz="1200" b="1" dirty="0"/>
        </a:p>
      </dgm:t>
    </dgm:pt>
    <dgm:pt modelId="{26656276-BA8E-4E4C-B2CC-63912034C192}" type="parTrans" cxnId="{C52829CE-B64B-4009-9C1F-2529BFD22C48}">
      <dgm:prSet/>
      <dgm:spPr/>
      <dgm:t>
        <a:bodyPr/>
        <a:lstStyle/>
        <a:p>
          <a:endParaRPr lang="en-US"/>
        </a:p>
      </dgm:t>
    </dgm:pt>
    <dgm:pt modelId="{22636F1E-C10A-46F4-B102-B75DE8F59C0F}" type="sibTrans" cxnId="{C52829CE-B64B-4009-9C1F-2529BFD22C48}">
      <dgm:prSet/>
      <dgm:spPr/>
      <dgm:t>
        <a:bodyPr/>
        <a:lstStyle/>
        <a:p>
          <a:endParaRPr lang="en-US"/>
        </a:p>
      </dgm:t>
    </dgm:pt>
    <dgm:pt modelId="{7F88E979-CADD-4449-A611-106735B23A42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/>
            <a:t>Refined Salt</a:t>
          </a:r>
          <a:endParaRPr lang="en-US" sz="1200" dirty="0"/>
        </a:p>
      </dgm:t>
    </dgm:pt>
    <dgm:pt modelId="{3763AF4A-30E0-489E-8090-A04337B144DB}" type="parTrans" cxnId="{9AABBC3A-6450-4F18-ACBB-7923DD5271A5}">
      <dgm:prSet/>
      <dgm:spPr/>
      <dgm:t>
        <a:bodyPr/>
        <a:lstStyle/>
        <a:p>
          <a:endParaRPr lang="en-US"/>
        </a:p>
      </dgm:t>
    </dgm:pt>
    <dgm:pt modelId="{08C43024-BAAD-4700-BD8D-89647602822E}" type="sibTrans" cxnId="{9AABBC3A-6450-4F18-ACBB-7923DD5271A5}">
      <dgm:prSet/>
      <dgm:spPr/>
      <dgm:t>
        <a:bodyPr/>
        <a:lstStyle/>
        <a:p>
          <a:endParaRPr lang="en-US"/>
        </a:p>
      </dgm:t>
    </dgm:pt>
    <dgm:pt modelId="{11ECB66F-D93B-4C5B-A7BB-949BA523685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/>
            <a:t>Processed Salt </a:t>
          </a:r>
          <a:endParaRPr lang="en-US" sz="1200" dirty="0"/>
        </a:p>
      </dgm:t>
    </dgm:pt>
    <dgm:pt modelId="{FA979F02-97BF-4641-99AB-76BB0E795C91}" type="parTrans" cxnId="{7573ECD7-97C7-4585-B4D5-97ED263B34D6}">
      <dgm:prSet/>
      <dgm:spPr/>
      <dgm:t>
        <a:bodyPr/>
        <a:lstStyle/>
        <a:p>
          <a:endParaRPr lang="en-US"/>
        </a:p>
      </dgm:t>
    </dgm:pt>
    <dgm:pt modelId="{A86419B7-403A-46C4-B0A9-633A141F84B7}" type="sibTrans" cxnId="{7573ECD7-97C7-4585-B4D5-97ED263B34D6}">
      <dgm:prSet/>
      <dgm:spPr/>
      <dgm:t>
        <a:bodyPr/>
        <a:lstStyle/>
        <a:p>
          <a:endParaRPr lang="en-US"/>
        </a:p>
      </dgm:t>
    </dgm:pt>
    <dgm:pt modelId="{3E91C483-1ECD-4A9F-BC13-9F20650768C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/>
            <a:t>Brand</a:t>
          </a:r>
          <a:endParaRPr lang="en-US" sz="1100" dirty="0"/>
        </a:p>
      </dgm:t>
    </dgm:pt>
    <dgm:pt modelId="{D0625A63-888F-4F4C-B7AA-EC3EA6FD62CF}" type="parTrans" cxnId="{54BDC32A-6751-44EB-B398-C9E3F61295DA}">
      <dgm:prSet/>
      <dgm:spPr/>
      <dgm:t>
        <a:bodyPr/>
        <a:lstStyle/>
        <a:p>
          <a:endParaRPr lang="en-US"/>
        </a:p>
      </dgm:t>
    </dgm:pt>
    <dgm:pt modelId="{F1556685-D9D5-49D5-B836-05A3E16B7703}" type="sibTrans" cxnId="{54BDC32A-6751-44EB-B398-C9E3F61295DA}">
      <dgm:prSet/>
      <dgm:spPr/>
      <dgm:t>
        <a:bodyPr/>
        <a:lstStyle/>
        <a:p>
          <a:endParaRPr lang="en-US"/>
        </a:p>
      </dgm:t>
    </dgm:pt>
    <dgm:pt modelId="{42E1AAF3-D4F8-474F-B85B-AB5624493F60}" type="pres">
      <dgm:prSet presAssocID="{B8DFBB4F-C7FA-4067-A8DB-8C053A0D667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3761D16-0AE9-44C3-A9FB-BA3B61F2BADE}" type="pres">
      <dgm:prSet presAssocID="{B8DFBB4F-C7FA-4067-A8DB-8C053A0D6674}" presName="pyramid" presStyleLbl="node1" presStyleIdx="0" presStyleCnt="1" custLinFactNeighborX="-68148" custLinFactNeighborY="-12903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D5686B4B-E5DC-4986-96EB-818E26CB0F82}" type="pres">
      <dgm:prSet presAssocID="{B8DFBB4F-C7FA-4067-A8DB-8C053A0D6674}" presName="theList" presStyleCnt="0"/>
      <dgm:spPr/>
    </dgm:pt>
    <dgm:pt modelId="{9C6AADDA-7193-4827-9970-857005B8DA83}" type="pres">
      <dgm:prSet presAssocID="{3E91C483-1ECD-4A9F-BC13-9F20650768CD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52615-B9B6-48D5-8FFA-55FD8387DDDD}" type="pres">
      <dgm:prSet presAssocID="{3E91C483-1ECD-4A9F-BC13-9F20650768CD}" presName="aSpace" presStyleCnt="0"/>
      <dgm:spPr/>
    </dgm:pt>
    <dgm:pt modelId="{9D8752FB-64D6-4581-8684-22876F78BB34}" type="pres">
      <dgm:prSet presAssocID="{9970204B-7C45-4EE9-AEA4-402ABBA3D9BA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D3E45-C61B-4B99-9C31-573F6A24D5D8}" type="pres">
      <dgm:prSet presAssocID="{9970204B-7C45-4EE9-AEA4-402ABBA3D9BA}" presName="aSpace" presStyleCnt="0"/>
      <dgm:spPr/>
    </dgm:pt>
    <dgm:pt modelId="{15D20425-63BC-4F50-B97B-717B3C982FFE}" type="pres">
      <dgm:prSet presAssocID="{14D9046D-60DF-41AB-AF4E-65FC3EFAF7B3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BADDE-4159-4C04-B292-F9F506765D34}" type="pres">
      <dgm:prSet presAssocID="{14D9046D-60DF-41AB-AF4E-65FC3EFAF7B3}" presName="aSpace" presStyleCnt="0"/>
      <dgm:spPr/>
    </dgm:pt>
    <dgm:pt modelId="{93BE7D8F-CE4B-460B-B5CA-5EDCAD189529}" type="pres">
      <dgm:prSet presAssocID="{7F88E979-CADD-4449-A611-106735B23A42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0B2C7-D668-46F6-89D2-8C803EF2B724}" type="pres">
      <dgm:prSet presAssocID="{7F88E979-CADD-4449-A611-106735B23A42}" presName="aSpace" presStyleCnt="0"/>
      <dgm:spPr/>
    </dgm:pt>
    <dgm:pt modelId="{6336C134-2D98-4C14-94E3-E00DFB1F9159}" type="pres">
      <dgm:prSet presAssocID="{11ECB66F-D93B-4C5B-A7BB-949BA523685F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F0BD4-C4B6-4E79-B63D-BA51F46854DE}" type="pres">
      <dgm:prSet presAssocID="{11ECB66F-D93B-4C5B-A7BB-949BA523685F}" presName="aSpace" presStyleCnt="0"/>
      <dgm:spPr/>
    </dgm:pt>
    <dgm:pt modelId="{A12B8563-9C14-4935-9B6F-61A1DABD4262}" type="pres">
      <dgm:prSet presAssocID="{0001574E-17E8-4DE4-9A7D-5B251B2268B0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DA50C-9DF7-4BCF-B411-190E65EC008A}" type="pres">
      <dgm:prSet presAssocID="{0001574E-17E8-4DE4-9A7D-5B251B2268B0}" presName="aSpace" presStyleCnt="0"/>
      <dgm:spPr/>
    </dgm:pt>
  </dgm:ptLst>
  <dgm:cxnLst>
    <dgm:cxn modelId="{C52829CE-B64B-4009-9C1F-2529BFD22C48}" srcId="{B8DFBB4F-C7FA-4067-A8DB-8C053A0D6674}" destId="{0001574E-17E8-4DE4-9A7D-5B251B2268B0}" srcOrd="5" destOrd="0" parTransId="{26656276-BA8E-4E4C-B2CC-63912034C192}" sibTransId="{22636F1E-C10A-46F4-B102-B75DE8F59C0F}"/>
    <dgm:cxn modelId="{69104E80-8C1E-412E-91DD-1006B029A485}" srcId="{B8DFBB4F-C7FA-4067-A8DB-8C053A0D6674}" destId="{14D9046D-60DF-41AB-AF4E-65FC3EFAF7B3}" srcOrd="2" destOrd="0" parTransId="{AFD0F6B9-71EA-4E17-9FAF-5E3B00948B6D}" sibTransId="{4D37C191-7000-45B2-8BF7-838D5DAEE37A}"/>
    <dgm:cxn modelId="{E1297853-B2B0-4050-A1D7-17C0CC010D8C}" type="presOf" srcId="{9970204B-7C45-4EE9-AEA4-402ABBA3D9BA}" destId="{9D8752FB-64D6-4581-8684-22876F78BB34}" srcOrd="0" destOrd="0" presId="urn:microsoft.com/office/officeart/2005/8/layout/pyramid2"/>
    <dgm:cxn modelId="{0A8DBA07-5202-474C-ADE4-D32A236DF425}" type="presOf" srcId="{11ECB66F-D93B-4C5B-A7BB-949BA523685F}" destId="{6336C134-2D98-4C14-94E3-E00DFB1F9159}" srcOrd="0" destOrd="0" presId="urn:microsoft.com/office/officeart/2005/8/layout/pyramid2"/>
    <dgm:cxn modelId="{B114B1F8-D6A2-425B-B162-72C58462DB88}" type="presOf" srcId="{7F88E979-CADD-4449-A611-106735B23A42}" destId="{93BE7D8F-CE4B-460B-B5CA-5EDCAD189529}" srcOrd="0" destOrd="0" presId="urn:microsoft.com/office/officeart/2005/8/layout/pyramid2"/>
    <dgm:cxn modelId="{7573ECD7-97C7-4585-B4D5-97ED263B34D6}" srcId="{B8DFBB4F-C7FA-4067-A8DB-8C053A0D6674}" destId="{11ECB66F-D93B-4C5B-A7BB-949BA523685F}" srcOrd="4" destOrd="0" parTransId="{FA979F02-97BF-4641-99AB-76BB0E795C91}" sibTransId="{A86419B7-403A-46C4-B0A9-633A141F84B7}"/>
    <dgm:cxn modelId="{685F1A87-6B7A-4EF9-8770-85D2BCC45103}" type="presOf" srcId="{B8DFBB4F-C7FA-4067-A8DB-8C053A0D6674}" destId="{42E1AAF3-D4F8-474F-B85B-AB5624493F60}" srcOrd="0" destOrd="0" presId="urn:microsoft.com/office/officeart/2005/8/layout/pyramid2"/>
    <dgm:cxn modelId="{0780ECAB-71E4-409F-8958-45A700620C65}" srcId="{B8DFBB4F-C7FA-4067-A8DB-8C053A0D6674}" destId="{9970204B-7C45-4EE9-AEA4-402ABBA3D9BA}" srcOrd="1" destOrd="0" parTransId="{360BCC78-11D5-4C32-A769-9A42172BA287}" sibTransId="{2DE0745E-086A-4D13-82FD-C5BCFE87720C}"/>
    <dgm:cxn modelId="{E2DAFE12-8D1D-4BDC-B8E9-25ECE61A7352}" type="presOf" srcId="{3E91C483-1ECD-4A9F-BC13-9F20650768CD}" destId="{9C6AADDA-7193-4827-9970-857005B8DA83}" srcOrd="0" destOrd="0" presId="urn:microsoft.com/office/officeart/2005/8/layout/pyramid2"/>
    <dgm:cxn modelId="{AD0700E3-5FB0-4B51-A73D-E8C3F7B0E070}" type="presOf" srcId="{14D9046D-60DF-41AB-AF4E-65FC3EFAF7B3}" destId="{15D20425-63BC-4F50-B97B-717B3C982FFE}" srcOrd="0" destOrd="0" presId="urn:microsoft.com/office/officeart/2005/8/layout/pyramid2"/>
    <dgm:cxn modelId="{9AABBC3A-6450-4F18-ACBB-7923DD5271A5}" srcId="{B8DFBB4F-C7FA-4067-A8DB-8C053A0D6674}" destId="{7F88E979-CADD-4449-A611-106735B23A42}" srcOrd="3" destOrd="0" parTransId="{3763AF4A-30E0-489E-8090-A04337B144DB}" sibTransId="{08C43024-BAAD-4700-BD8D-89647602822E}"/>
    <dgm:cxn modelId="{41BE62A9-995B-44B3-9AD5-E9498EFC60AC}" type="presOf" srcId="{0001574E-17E8-4DE4-9A7D-5B251B2268B0}" destId="{A12B8563-9C14-4935-9B6F-61A1DABD4262}" srcOrd="0" destOrd="0" presId="urn:microsoft.com/office/officeart/2005/8/layout/pyramid2"/>
    <dgm:cxn modelId="{54BDC32A-6751-44EB-B398-C9E3F61295DA}" srcId="{B8DFBB4F-C7FA-4067-A8DB-8C053A0D6674}" destId="{3E91C483-1ECD-4A9F-BC13-9F20650768CD}" srcOrd="0" destOrd="0" parTransId="{D0625A63-888F-4F4C-B7AA-EC3EA6FD62CF}" sibTransId="{F1556685-D9D5-49D5-B836-05A3E16B7703}"/>
    <dgm:cxn modelId="{923056BA-0BD1-4546-A973-0E0991BD5D28}" type="presParOf" srcId="{42E1AAF3-D4F8-474F-B85B-AB5624493F60}" destId="{73761D16-0AE9-44C3-A9FB-BA3B61F2BADE}" srcOrd="0" destOrd="0" presId="urn:microsoft.com/office/officeart/2005/8/layout/pyramid2"/>
    <dgm:cxn modelId="{F62FFF57-421E-4635-B800-441BDFC5B619}" type="presParOf" srcId="{42E1AAF3-D4F8-474F-B85B-AB5624493F60}" destId="{D5686B4B-E5DC-4986-96EB-818E26CB0F82}" srcOrd="1" destOrd="0" presId="urn:microsoft.com/office/officeart/2005/8/layout/pyramid2"/>
    <dgm:cxn modelId="{2329FC15-7FF4-40C1-A92F-C33678CBFB41}" type="presParOf" srcId="{D5686B4B-E5DC-4986-96EB-818E26CB0F82}" destId="{9C6AADDA-7193-4827-9970-857005B8DA83}" srcOrd="0" destOrd="0" presId="urn:microsoft.com/office/officeart/2005/8/layout/pyramid2"/>
    <dgm:cxn modelId="{C4E273D6-4765-4E52-8A0A-86028422AD90}" type="presParOf" srcId="{D5686B4B-E5DC-4986-96EB-818E26CB0F82}" destId="{68B52615-B9B6-48D5-8FFA-55FD8387DDDD}" srcOrd="1" destOrd="0" presId="urn:microsoft.com/office/officeart/2005/8/layout/pyramid2"/>
    <dgm:cxn modelId="{A607BFE9-0195-4236-9F9A-ACADEB5F1D3B}" type="presParOf" srcId="{D5686B4B-E5DC-4986-96EB-818E26CB0F82}" destId="{9D8752FB-64D6-4581-8684-22876F78BB34}" srcOrd="2" destOrd="0" presId="urn:microsoft.com/office/officeart/2005/8/layout/pyramid2"/>
    <dgm:cxn modelId="{3EE144C6-C595-4B14-A9A0-7670573A8250}" type="presParOf" srcId="{D5686B4B-E5DC-4986-96EB-818E26CB0F82}" destId="{230D3E45-C61B-4B99-9C31-573F6A24D5D8}" srcOrd="3" destOrd="0" presId="urn:microsoft.com/office/officeart/2005/8/layout/pyramid2"/>
    <dgm:cxn modelId="{1AC9BCC1-1A97-4205-9B13-F5B91F9C3720}" type="presParOf" srcId="{D5686B4B-E5DC-4986-96EB-818E26CB0F82}" destId="{15D20425-63BC-4F50-B97B-717B3C982FFE}" srcOrd="4" destOrd="0" presId="urn:microsoft.com/office/officeart/2005/8/layout/pyramid2"/>
    <dgm:cxn modelId="{4736356B-5CA2-4601-A199-5952C605A3BE}" type="presParOf" srcId="{D5686B4B-E5DC-4986-96EB-818E26CB0F82}" destId="{B65BADDE-4159-4C04-B292-F9F506765D34}" srcOrd="5" destOrd="0" presId="urn:microsoft.com/office/officeart/2005/8/layout/pyramid2"/>
    <dgm:cxn modelId="{75BE9205-151B-4463-836B-A5D7CC8FA30D}" type="presParOf" srcId="{D5686B4B-E5DC-4986-96EB-818E26CB0F82}" destId="{93BE7D8F-CE4B-460B-B5CA-5EDCAD189529}" srcOrd="6" destOrd="0" presId="urn:microsoft.com/office/officeart/2005/8/layout/pyramid2"/>
    <dgm:cxn modelId="{77598609-030B-44A7-A6E4-2A02E70325B4}" type="presParOf" srcId="{D5686B4B-E5DC-4986-96EB-818E26CB0F82}" destId="{5D20B2C7-D668-46F6-89D2-8C803EF2B724}" srcOrd="7" destOrd="0" presId="urn:microsoft.com/office/officeart/2005/8/layout/pyramid2"/>
    <dgm:cxn modelId="{5CADBE8C-1E72-49E3-89DC-9062C00DC8C6}" type="presParOf" srcId="{D5686B4B-E5DC-4986-96EB-818E26CB0F82}" destId="{6336C134-2D98-4C14-94E3-E00DFB1F9159}" srcOrd="8" destOrd="0" presId="urn:microsoft.com/office/officeart/2005/8/layout/pyramid2"/>
    <dgm:cxn modelId="{2FFD9094-7075-468E-9DE8-ABDF0253D013}" type="presParOf" srcId="{D5686B4B-E5DC-4986-96EB-818E26CB0F82}" destId="{4E5F0BD4-C4B6-4E79-B63D-BA51F46854DE}" srcOrd="9" destOrd="0" presId="urn:microsoft.com/office/officeart/2005/8/layout/pyramid2"/>
    <dgm:cxn modelId="{7BA5E914-DD63-46E8-B497-2ACB430BF351}" type="presParOf" srcId="{D5686B4B-E5DC-4986-96EB-818E26CB0F82}" destId="{A12B8563-9C14-4935-9B6F-61A1DABD4262}" srcOrd="10" destOrd="0" presId="urn:microsoft.com/office/officeart/2005/8/layout/pyramid2"/>
    <dgm:cxn modelId="{349A4729-95D1-40AD-9B13-F8C26DB3FDC7}" type="presParOf" srcId="{D5686B4B-E5DC-4986-96EB-818E26CB0F82}" destId="{5C5DA50C-9DF7-4BCF-B411-190E65EC008A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761D16-0AE9-44C3-A9FB-BA3B61F2BADE}">
      <dsp:nvSpPr>
        <dsp:cNvPr id="0" name=""/>
        <dsp:cNvSpPr/>
      </dsp:nvSpPr>
      <dsp:spPr>
        <a:xfrm>
          <a:off x="0" y="0"/>
          <a:ext cx="1789043" cy="2286000"/>
        </a:xfrm>
        <a:prstGeom prst="triangl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AADDA-7193-4827-9970-857005B8DA83}">
      <dsp:nvSpPr>
        <dsp:cNvPr id="0" name=""/>
        <dsp:cNvSpPr/>
      </dsp:nvSpPr>
      <dsp:spPr>
        <a:xfrm>
          <a:off x="894521" y="229827"/>
          <a:ext cx="1162878" cy="270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/>
            <a:t>Brand</a:t>
          </a:r>
          <a:endParaRPr lang="en-US" sz="1100" kern="1200" dirty="0"/>
        </a:p>
      </dsp:txBody>
      <dsp:txXfrm>
        <a:off x="894521" y="229827"/>
        <a:ext cx="1162878" cy="270569"/>
      </dsp:txXfrm>
    </dsp:sp>
    <dsp:sp modelId="{9D8752FB-64D6-4581-8684-22876F78BB34}">
      <dsp:nvSpPr>
        <dsp:cNvPr id="0" name=""/>
        <dsp:cNvSpPr/>
      </dsp:nvSpPr>
      <dsp:spPr>
        <a:xfrm>
          <a:off x="894521" y="534218"/>
          <a:ext cx="1162878" cy="270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 Product </a:t>
          </a:r>
          <a:endParaRPr lang="en-US" sz="1200" kern="1200" dirty="0"/>
        </a:p>
      </dsp:txBody>
      <dsp:txXfrm>
        <a:off x="894521" y="534218"/>
        <a:ext cx="1162878" cy="270569"/>
      </dsp:txXfrm>
    </dsp:sp>
    <dsp:sp modelId="{15D20425-63BC-4F50-B97B-717B3C982FFE}">
      <dsp:nvSpPr>
        <dsp:cNvPr id="0" name=""/>
        <dsp:cNvSpPr/>
      </dsp:nvSpPr>
      <dsp:spPr>
        <a:xfrm>
          <a:off x="894521" y="838609"/>
          <a:ext cx="1162878" cy="270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Commodity</a:t>
          </a:r>
          <a:endParaRPr lang="en-US" sz="1200" kern="1200" dirty="0"/>
        </a:p>
      </dsp:txBody>
      <dsp:txXfrm>
        <a:off x="894521" y="838609"/>
        <a:ext cx="1162878" cy="270569"/>
      </dsp:txXfrm>
    </dsp:sp>
    <dsp:sp modelId="{93BE7D8F-CE4B-460B-B5CA-5EDCAD189529}">
      <dsp:nvSpPr>
        <dsp:cNvPr id="0" name=""/>
        <dsp:cNvSpPr/>
      </dsp:nvSpPr>
      <dsp:spPr>
        <a:xfrm>
          <a:off x="894521" y="1142999"/>
          <a:ext cx="1162878" cy="270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kern="1200" dirty="0" smtClean="0"/>
            <a:t>Refined Salt</a:t>
          </a:r>
          <a:endParaRPr lang="en-US" sz="1200" kern="1200" dirty="0"/>
        </a:p>
      </dsp:txBody>
      <dsp:txXfrm>
        <a:off x="894521" y="1142999"/>
        <a:ext cx="1162878" cy="270569"/>
      </dsp:txXfrm>
    </dsp:sp>
    <dsp:sp modelId="{6336C134-2D98-4C14-94E3-E00DFB1F9159}">
      <dsp:nvSpPr>
        <dsp:cNvPr id="0" name=""/>
        <dsp:cNvSpPr/>
      </dsp:nvSpPr>
      <dsp:spPr>
        <a:xfrm>
          <a:off x="894521" y="1447390"/>
          <a:ext cx="1162878" cy="270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kern="1200" dirty="0" smtClean="0"/>
            <a:t>Processed Salt </a:t>
          </a:r>
          <a:endParaRPr lang="en-US" sz="1200" kern="1200" dirty="0"/>
        </a:p>
      </dsp:txBody>
      <dsp:txXfrm>
        <a:off x="894521" y="1447390"/>
        <a:ext cx="1162878" cy="270569"/>
      </dsp:txXfrm>
    </dsp:sp>
    <dsp:sp modelId="{A12B8563-9C14-4935-9B6F-61A1DABD4262}">
      <dsp:nvSpPr>
        <dsp:cNvPr id="0" name=""/>
        <dsp:cNvSpPr/>
      </dsp:nvSpPr>
      <dsp:spPr>
        <a:xfrm>
          <a:off x="894521" y="1751781"/>
          <a:ext cx="1162878" cy="270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Raw Salt </a:t>
          </a:r>
          <a:endParaRPr lang="en-US" sz="1200" b="1" kern="1200" dirty="0"/>
        </a:p>
      </dsp:txBody>
      <dsp:txXfrm>
        <a:off x="894521" y="1751781"/>
        <a:ext cx="1162878" cy="270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24" charset="-128"/>
              </a:defRPr>
            </a:lvl1pPr>
          </a:lstStyle>
          <a:p>
            <a:pPr>
              <a:defRPr/>
            </a:pPr>
            <a:fld id="{E2A020BF-3559-463D-ADCC-2322CCAA2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24" charset="-128"/>
              </a:defRPr>
            </a:lvl1pPr>
          </a:lstStyle>
          <a:p>
            <a:pPr>
              <a:defRPr/>
            </a:pPr>
            <a:fld id="{030861C1-B8B8-4C3D-B550-722790646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861C1-B8B8-4C3D-B550-72279064679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861C1-B8B8-4C3D-B550-72279064679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861C1-B8B8-4C3D-B550-72279064679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861C1-B8B8-4C3D-B550-72279064679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85C99-EB59-4567-8BF9-C08F441533C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861C1-B8B8-4C3D-B550-72279064679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861C1-B8B8-4C3D-B550-72279064679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861C1-B8B8-4C3D-B550-72279064679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861C1-B8B8-4C3D-B550-72279064679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861C1-B8B8-4C3D-B550-72279064679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_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38200" y="6019800"/>
            <a:ext cx="3810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800" b="1"/>
              <a:t>www.micronutrient.org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752600"/>
            <a:ext cx="7696200" cy="1143000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95600"/>
            <a:ext cx="7696200" cy="2209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143000"/>
            <a:ext cx="1924050" cy="5029200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143000"/>
            <a:ext cx="561975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63D5E-E225-486A-80EB-97878EB22284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9C8F-DCC2-4070-AF1B-1FD64F197B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77028-0196-4308-941E-CA2D07161706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980C1-E8FB-4D22-A868-A80E7F25DFB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FBF8D-D67B-4557-90B2-D2EB72010D93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76EC5-AB10-4350-86FE-620FB195061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529EF-5DA2-49CC-9185-AB25085313AC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14AE4-5AEA-4748-88D9-787656A04B2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89BA5-6031-488A-B729-B366DDE3F014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B23F9-47B0-4069-AAC8-80B78B54BC4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1B22-243B-470E-AB26-2324BF683FF7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9734-D4BC-41F5-BEE3-2CFF53CB9CC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512EF-A873-4951-9771-903AD0761A3C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C0905-3E51-43D2-86E3-BBECFA061BF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8890-D404-4656-8F28-3A752E93F73D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B6FB-2E11-46E5-AD06-A8907F9853B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06EE3-7397-42C1-8CBD-6CDCD9D8076C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419D2-2BEF-484F-B316-EE8C56C71B2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B001E-5347-442E-BEDB-4F4B011FF4A9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39AA1-8610-422E-98E9-353C2BDABE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A75A-EA34-494D-B2C4-6C20070A6BFD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AD10F-15C4-4F66-BE80-100E2FD25B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90BC-3763-4D7D-90F0-361C73A531B0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C8512-0F3A-42B1-9FD4-B50F47163E3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7A3FB-8CC0-4369-B37B-CED74450A179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B2F82-0545-4D6C-BAE7-1A6245267F6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07D76-A4ED-4A80-AE98-C08185369285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4430B-0DCC-4A53-B79F-68ADCFB61C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103ED-EB31-4998-A20F-C408DAF8417A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EA727-9CDB-40B7-ADA3-AB3ED343485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CEBC-EDA5-4782-94FA-102FC966FBF8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6DD36-22C7-4C67-B5BE-AD9B18F0A4C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A916A-E243-4095-8A2D-030018A095B5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B27ED-AB59-4994-BA98-0A36528944C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95455-B3B7-4443-AF4B-EF8A98C7F01D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B6F66-54CE-4184-A3DE-8C40DC29D58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70BCC-183D-4621-8868-B167FE200549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D52C-898D-4572-B321-05AAAA83C81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3286-8368-45C1-B858-126ACBC746D3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2C9C-5743-4C0F-B5BB-B669CE48062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1535-759A-4DE8-827F-9AFE5E5D3BFF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06F8-D3B2-4D1E-802A-7CD22DD2385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2BB88-68E2-4A1A-A16B-C30B1C837D66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54DA-6429-46C0-A610-AEC939B76D9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3771900" cy="4191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771900" cy="4191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7461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575" y="1798638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575" y="2754312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98638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754312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143000"/>
            <a:ext cx="769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slide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769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pic>
        <p:nvPicPr>
          <p:cNvPr id="1028" name="Picture 9" descr="PPT_2nd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/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BE34928-93D6-4440-8CCF-9352B653FDBF}" type="slidenum">
              <a:rPr lang="en-US" sz="1000" b="1"/>
              <a:pPr algn="r">
                <a:defRPr/>
              </a:pPr>
              <a:t>‹#›</a:t>
            </a:fld>
            <a:endParaRPr lang="en-US" sz="1000" b="1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131050" y="609600"/>
            <a:ext cx="163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000" b="1"/>
              <a:t>www.micronutrient.org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5111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5111A"/>
          </a:solidFill>
          <a:latin typeface="Arial" charset="0"/>
          <a:ea typeface="ＭＳ Ｐゴシック" pitchFamily="1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5111A"/>
          </a:solidFill>
          <a:latin typeface="Arial" charset="0"/>
          <a:ea typeface="ＭＳ Ｐゴシック" pitchFamily="1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5111A"/>
          </a:solidFill>
          <a:latin typeface="Arial" charset="0"/>
          <a:ea typeface="ＭＳ Ｐゴシック" pitchFamily="1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5111A"/>
          </a:solidFill>
          <a:latin typeface="Arial" charset="0"/>
          <a:ea typeface="ＭＳ Ｐゴシック" pitchFamily="1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B5111A"/>
          </a:solidFill>
          <a:latin typeface="Arial" charset="0"/>
          <a:ea typeface="ＭＳ Ｐゴシック" pitchFamily="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B5111A"/>
          </a:solidFill>
          <a:latin typeface="Arial" charset="0"/>
          <a:ea typeface="ＭＳ Ｐゴシック" pitchFamily="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B5111A"/>
          </a:solidFill>
          <a:latin typeface="Arial" charset="0"/>
          <a:ea typeface="ＭＳ Ｐゴシック" pitchFamily="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B5111A"/>
          </a:solidFill>
          <a:latin typeface="Arial" charset="0"/>
          <a:ea typeface="ＭＳ Ｐゴシック" pitchFamily="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124" charset="-128"/>
              </a:defRPr>
            </a:lvl1pPr>
          </a:lstStyle>
          <a:p>
            <a:pPr>
              <a:defRPr/>
            </a:pPr>
            <a:fld id="{DDF9786F-48FF-4F46-A8BD-E304F2E20FF5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124" charset="-128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124" charset="-128"/>
              </a:defRPr>
            </a:lvl1pPr>
          </a:lstStyle>
          <a:p>
            <a:pPr>
              <a:defRPr/>
            </a:pPr>
            <a:fld id="{D68E5BBA-95A2-43C2-87AB-465691B1796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124" charset="-128"/>
              </a:defRPr>
            </a:lvl1pPr>
          </a:lstStyle>
          <a:p>
            <a:pPr>
              <a:defRPr/>
            </a:pPr>
            <a:fld id="{241B03D0-C8FD-4776-B9F4-94CFC39B6081}" type="datetimeFigureOut">
              <a:rPr lang="en-US"/>
              <a:pPr>
                <a:defRPr/>
              </a:pPr>
              <a:t>1/7/2011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124" charset="-128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124" charset="-128"/>
              </a:defRPr>
            </a:lvl1pPr>
          </a:lstStyle>
          <a:p>
            <a:pPr>
              <a:defRPr/>
            </a:pPr>
            <a:fld id="{D92F85BD-0E86-4397-AF06-13D806D7167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371600"/>
          </a:xfrm>
        </p:spPr>
        <p:txBody>
          <a:bodyPr/>
          <a:lstStyle/>
          <a:p>
            <a:pPr algn="ctr"/>
            <a:r>
              <a:rPr lang="en-US" sz="4000" b="0" dirty="0" smtClean="0"/>
              <a:t>Experiences with Food Fortification </a:t>
            </a:r>
            <a:br>
              <a:rPr lang="en-US" sz="4000" b="0" dirty="0" smtClean="0"/>
            </a:br>
            <a:r>
              <a:rPr lang="en-US" sz="4000" b="0" dirty="0" smtClean="0"/>
              <a:t>in Asia</a:t>
            </a:r>
            <a:endParaRPr lang="en-US" sz="4000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2209800"/>
          </a:xfrm>
        </p:spPr>
        <p:txBody>
          <a:bodyPr/>
          <a:lstStyle/>
          <a:p>
            <a:pPr algn="ctr"/>
            <a:r>
              <a:rPr lang="en-US" sz="2000" dirty="0" smtClean="0"/>
              <a:t>Micronutrient Fortification of Foods: Science, Application &amp; Management, </a:t>
            </a:r>
          </a:p>
          <a:p>
            <a:pPr algn="ctr"/>
            <a:r>
              <a:rPr lang="en-US" sz="2000" dirty="0" smtClean="0"/>
              <a:t>New Delhi</a:t>
            </a:r>
          </a:p>
          <a:p>
            <a:pPr algn="ctr" eaLnBrk="1" hangingPunct="1"/>
            <a:r>
              <a:rPr lang="en-US" sz="2000" i="1" dirty="0" smtClean="0"/>
              <a:t>January 07, 2011</a:t>
            </a:r>
          </a:p>
          <a:p>
            <a:endParaRPr lang="en-US" dirty="0" smtClean="0"/>
          </a:p>
          <a:p>
            <a:pPr algn="ctr"/>
            <a:r>
              <a:rPr lang="en-US" sz="1800" b="0" dirty="0" smtClean="0"/>
              <a:t>Dr  Deepika Chaudhery, Micronutrient Initiative, Asia</a:t>
            </a:r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:\Staff Folders\Vandana\Vandana Raheja\Photography assignments\Nepal\MI CARD 01 B Patan, Lalitpur District 13 june  2010\PRA27326.JPG"/>
          <p:cNvPicPr>
            <a:picLocks noChangeAspect="1" noChangeArrowheads="1"/>
          </p:cNvPicPr>
          <p:nvPr/>
        </p:nvPicPr>
        <p:blipFill>
          <a:blip r:embed="rId3" cstate="print"/>
          <a:srcRect t="22840" r="8436"/>
          <a:stretch>
            <a:fillRect/>
          </a:stretch>
        </p:blipFill>
        <p:spPr bwMode="auto">
          <a:xfrm>
            <a:off x="1447800" y="1752600"/>
            <a:ext cx="6781800" cy="44196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28800" y="990600"/>
            <a:ext cx="60198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5111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 of DFS Premix to Salt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5111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696200" cy="838200"/>
          </a:xfrm>
        </p:spPr>
        <p:txBody>
          <a:bodyPr/>
          <a:lstStyle/>
          <a:p>
            <a:r>
              <a:rPr lang="en-US" b="0" dirty="0" smtClean="0"/>
              <a:t>Double Fortified Salt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5334000" cy="4267200"/>
          </a:xfrm>
        </p:spPr>
        <p:txBody>
          <a:bodyPr/>
          <a:lstStyle/>
          <a:p>
            <a:r>
              <a:rPr lang="en-US" sz="2400" dirty="0" smtClean="0"/>
              <a:t>Study to examine whether consumption of DFS results in measurable changes in </a:t>
            </a:r>
          </a:p>
          <a:p>
            <a:pPr>
              <a:buNone/>
            </a:pPr>
            <a:r>
              <a:rPr lang="en-US" sz="2400" dirty="0" smtClean="0"/>
              <a:t>	productivity in female tea pickers </a:t>
            </a:r>
          </a:p>
          <a:p>
            <a:pPr>
              <a:buNone/>
            </a:pPr>
            <a:r>
              <a:rPr lang="en-US" sz="2400" dirty="0" smtClean="0"/>
              <a:t>	in a tea estate in West Bengal, India </a:t>
            </a:r>
          </a:p>
        </p:txBody>
      </p:sp>
      <p:pic>
        <p:nvPicPr>
          <p:cNvPr id="7170" name="Picture 2" descr="E:\payal\MI docs\Asia pics\MISC\_MIS3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800"/>
            <a:ext cx="2895600" cy="4352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Wheat Flour Fortification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5943600" cy="4191000"/>
          </a:xfrm>
        </p:spPr>
        <p:txBody>
          <a:bodyPr/>
          <a:lstStyle/>
          <a:p>
            <a:r>
              <a:rPr lang="en-US" sz="2400" dirty="0" smtClean="0"/>
              <a:t>Fortification of staple foods such as cereal flours with iron and folic acid </a:t>
            </a:r>
          </a:p>
          <a:p>
            <a:r>
              <a:rPr lang="en-US" sz="2400" dirty="0" smtClean="0"/>
              <a:t>Providing support </a:t>
            </a:r>
            <a:r>
              <a:rPr lang="en-US" sz="2400" dirty="0" smtClean="0"/>
              <a:t>to Governments for wheat flour fortification </a:t>
            </a:r>
          </a:p>
          <a:p>
            <a:r>
              <a:rPr lang="en-US" sz="2400" dirty="0" smtClean="0"/>
              <a:t>Wheat flour fortification programs in India, Pakistan and Nepal </a:t>
            </a:r>
          </a:p>
        </p:txBody>
      </p:sp>
      <p:pic>
        <p:nvPicPr>
          <p:cNvPr id="3074" name="Picture 2" descr="E:\payal\MI docs\Asia pics\MISC\AZ Pak_Chakwal_May 2010_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81200"/>
            <a:ext cx="2822575" cy="4229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Wheat Flour Fortification - 2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 India, MI host’s the secretariat for the India Flour Fortification Network (IFFN) in New Delhi </a:t>
            </a:r>
          </a:p>
          <a:p>
            <a:r>
              <a:rPr lang="en-US" sz="2000" dirty="0" smtClean="0"/>
              <a:t>The network partners constitute flour miller associations, development partners GAIN, UNICEF, WFP, WHO and academic institutions </a:t>
            </a:r>
          </a:p>
          <a:p>
            <a:r>
              <a:rPr lang="en-US" sz="2000" dirty="0" smtClean="0"/>
              <a:t>The </a:t>
            </a:r>
            <a:r>
              <a:rPr lang="en-US" sz="2000" dirty="0" smtClean="0"/>
              <a:t>focus </a:t>
            </a:r>
            <a:r>
              <a:rPr lang="en-US" sz="2000" dirty="0" smtClean="0"/>
              <a:t>of the network is to pilot introduction of wheat flour fortification through the public distribution systems in three wheat consuming states, namely Rajasthan, Madhya Pradesh and Bihar </a:t>
            </a:r>
          </a:p>
          <a:p>
            <a:pPr lvl="1"/>
            <a:r>
              <a:rPr lang="en-US" sz="1800" dirty="0" err="1" smtClean="0"/>
              <a:t>Sensitisation</a:t>
            </a:r>
            <a:r>
              <a:rPr lang="en-US" sz="1800" dirty="0" smtClean="0"/>
              <a:t> of  government officials </a:t>
            </a:r>
          </a:p>
          <a:p>
            <a:pPr lvl="1"/>
            <a:r>
              <a:rPr lang="en-US" sz="1800" dirty="0" smtClean="0"/>
              <a:t>Training of mill owners</a:t>
            </a:r>
          </a:p>
          <a:p>
            <a:pPr lvl="1"/>
            <a:r>
              <a:rPr lang="en-US" sz="1800" dirty="0" smtClean="0"/>
              <a:t> Facilitating in developing the flour fortification standards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696200" cy="609600"/>
          </a:xfrm>
        </p:spPr>
        <p:txBody>
          <a:bodyPr/>
          <a:lstStyle/>
          <a:p>
            <a:r>
              <a:rPr lang="en-US" b="0" dirty="0" smtClean="0"/>
              <a:t>Wheat Flour Fortification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The </a:t>
            </a:r>
            <a:r>
              <a:rPr lang="en-US" sz="2000" b="1" dirty="0" smtClean="0"/>
              <a:t>voluntary fortification of wheat flour at roller mills was launched by Nepal Flour Mills Association </a:t>
            </a:r>
            <a:r>
              <a:rPr lang="en-US" sz="2000" b="1" dirty="0" smtClean="0"/>
              <a:t>in 2008</a:t>
            </a:r>
            <a:endParaRPr lang="en-US" sz="2000" b="1" dirty="0" smtClean="0"/>
          </a:p>
          <a:p>
            <a:pPr lvl="1"/>
            <a:r>
              <a:rPr lang="en-US" sz="2000" dirty="0" smtClean="0"/>
              <a:t>Provision of monitoring, supervision and quality assurance support </a:t>
            </a:r>
          </a:p>
          <a:p>
            <a:pPr lvl="1"/>
            <a:r>
              <a:rPr lang="en-US" sz="2000" dirty="0" smtClean="0"/>
              <a:t>The Government of Nepal to make the flour fortification at roller mills mandatory - government notice expected by March 2011 </a:t>
            </a:r>
            <a:r>
              <a:rPr lang="en-US" sz="1800" dirty="0" smtClean="0"/>
              <a:t> </a:t>
            </a:r>
          </a:p>
          <a:p>
            <a:r>
              <a:rPr lang="en-US" sz="2000" b="1" dirty="0" smtClean="0"/>
              <a:t>In </a:t>
            </a:r>
            <a:r>
              <a:rPr lang="en-US" sz="2000" b="1" dirty="0" smtClean="0"/>
              <a:t>Pakistan </a:t>
            </a:r>
            <a:r>
              <a:rPr lang="en-US" sz="2000" b="1" dirty="0" smtClean="0"/>
              <a:t>in 2010 67,000 </a:t>
            </a:r>
            <a:r>
              <a:rPr lang="en-US" sz="2000" b="1" dirty="0" smtClean="0"/>
              <a:t>MT of fortified wheat flour reached a population of approximately 800,000 in earthquake affected areas of Khyber </a:t>
            </a:r>
            <a:r>
              <a:rPr lang="en-US" sz="2000" b="1" dirty="0" err="1" smtClean="0"/>
              <a:t>Pakhtoonkhwa</a:t>
            </a:r>
            <a:r>
              <a:rPr lang="en-US" sz="2000" b="1" dirty="0" smtClean="0"/>
              <a:t> and Azad Jammu and Kashmir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Multiple Micronutrient Powders  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strategy to address iron deficiency</a:t>
            </a:r>
            <a:r>
              <a:rPr lang="en-US" sz="2400" b="1" dirty="0" smtClean="0"/>
              <a:t> </a:t>
            </a:r>
            <a:r>
              <a:rPr lang="en-US" sz="2400" dirty="0" smtClean="0"/>
              <a:t>anemia in young children </a:t>
            </a:r>
          </a:p>
          <a:p>
            <a:pPr lvl="1"/>
            <a:r>
              <a:rPr lang="en-US" sz="2000" dirty="0" smtClean="0"/>
              <a:t>Is the use of MNPs to enable the complementary food consumed by children to be fortified in the home with essential micronutrients, with appropriate counseling to caregivers</a:t>
            </a:r>
          </a:p>
          <a:p>
            <a:r>
              <a:rPr lang="en-US" sz="2400" dirty="0" smtClean="0"/>
              <a:t>MNPs have gained acceptance in some countries in Latin America and Asia </a:t>
            </a:r>
          </a:p>
          <a:p>
            <a:r>
              <a:rPr lang="en-US" sz="2400" dirty="0" smtClean="0"/>
              <a:t>In Bolivia and </a:t>
            </a:r>
            <a:r>
              <a:rPr lang="en-US" sz="2400" dirty="0" smtClean="0"/>
              <a:t>Guatemala -- nationally </a:t>
            </a:r>
            <a:r>
              <a:rPr lang="en-US" sz="2400" dirty="0" smtClean="0"/>
              <a:t>scale up MNPs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990600"/>
          </a:xfrm>
        </p:spPr>
        <p:txBody>
          <a:bodyPr/>
          <a:lstStyle/>
          <a:p>
            <a:r>
              <a:rPr lang="en-US" b="0" dirty="0" smtClean="0"/>
              <a:t>MNPs in Afghanistan -1 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6019800" cy="4343400"/>
          </a:xfrm>
        </p:spPr>
        <p:txBody>
          <a:bodyPr/>
          <a:lstStyle/>
          <a:p>
            <a:r>
              <a:rPr lang="en-US" sz="2400" dirty="0" smtClean="0"/>
              <a:t>MNPs programmed </a:t>
            </a:r>
            <a:r>
              <a:rPr lang="en-US" sz="2400" dirty="0" smtClean="0"/>
              <a:t>in 11 </a:t>
            </a:r>
            <a:r>
              <a:rPr lang="en-US" sz="2400" dirty="0" smtClean="0"/>
              <a:t>priority provinces to reach 200,000 children 6 to 59 months </a:t>
            </a:r>
          </a:p>
          <a:p>
            <a:endParaRPr lang="en-US" sz="2400" dirty="0" smtClean="0"/>
          </a:p>
          <a:p>
            <a:r>
              <a:rPr lang="en-US" sz="2400" dirty="0" smtClean="0"/>
              <a:t>MNPs were highly accepted by the community </a:t>
            </a:r>
          </a:p>
          <a:p>
            <a:pPr lvl="1"/>
            <a:r>
              <a:rPr lang="en-US" sz="2000" dirty="0" smtClean="0"/>
              <a:t>Mothers readily mixed the MNPs in the food given to </a:t>
            </a:r>
            <a:r>
              <a:rPr lang="en-US" sz="2000" dirty="0" smtClean="0"/>
              <a:t>children, </a:t>
            </a:r>
            <a:r>
              <a:rPr lang="en-US" sz="2000" dirty="0" smtClean="0"/>
              <a:t>no smell or taste of the MNP reported</a:t>
            </a:r>
          </a:p>
          <a:p>
            <a:pPr lvl="1"/>
            <a:r>
              <a:rPr lang="en-US" sz="2000" dirty="0" smtClean="0"/>
              <a:t>Mothers reported increase in appetite and activity of their children</a:t>
            </a:r>
          </a:p>
          <a:p>
            <a:endParaRPr lang="en-US" sz="1800" dirty="0" smtClean="0"/>
          </a:p>
          <a:p>
            <a:pPr lvl="1">
              <a:buNone/>
            </a:pPr>
            <a:endParaRPr lang="en-US" sz="1800" dirty="0"/>
          </a:p>
        </p:txBody>
      </p:sp>
      <p:pic>
        <p:nvPicPr>
          <p:cNvPr id="5122" name="Picture 2" descr="E:\payal\MI docs\Asia pics\MISC\IMG_2790.JPG"/>
          <p:cNvPicPr>
            <a:picLocks noChangeAspect="1" noChangeArrowheads="1"/>
          </p:cNvPicPr>
          <p:nvPr/>
        </p:nvPicPr>
        <p:blipFill>
          <a:blip r:embed="rId2" cstate="print"/>
          <a:srcRect l="35948" t="44643" r="39592" b="16356"/>
          <a:stretch>
            <a:fillRect/>
          </a:stretch>
        </p:blipFill>
        <p:spPr bwMode="auto">
          <a:xfrm>
            <a:off x="6934200" y="1828800"/>
            <a:ext cx="1828800" cy="2133600"/>
          </a:xfrm>
          <a:prstGeom prst="rect">
            <a:avLst/>
          </a:prstGeom>
          <a:noFill/>
        </p:spPr>
      </p:pic>
      <p:pic>
        <p:nvPicPr>
          <p:cNvPr id="5124" name="Picture 4" descr="R:\Staff Folders\Vandana\Vandana Raheja\Photography assignments\Afghanistan\Day 3\Sprinkles\IMG_2934.JPG"/>
          <p:cNvPicPr>
            <a:picLocks noChangeAspect="1" noChangeArrowheads="1"/>
          </p:cNvPicPr>
          <p:nvPr/>
        </p:nvPicPr>
        <p:blipFill>
          <a:blip r:embed="rId3" cstate="print"/>
          <a:srcRect l="40360" t="30272" r="25045" b="9184"/>
          <a:stretch>
            <a:fillRect/>
          </a:stretch>
        </p:blipFill>
        <p:spPr bwMode="auto">
          <a:xfrm>
            <a:off x="6934200" y="4114800"/>
            <a:ext cx="1828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MNPs in Afghanistan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Health providers strongly expressed that MNPs be included in the routine health services and expanded to other districts</a:t>
            </a:r>
          </a:p>
          <a:p>
            <a:endParaRPr lang="en-US" sz="2400" dirty="0" smtClean="0"/>
          </a:p>
          <a:p>
            <a:r>
              <a:rPr lang="en-US" sz="2400" dirty="0" smtClean="0"/>
              <a:t>Challenges included need for :</a:t>
            </a:r>
          </a:p>
          <a:p>
            <a:pPr lvl="1"/>
            <a:r>
              <a:rPr lang="en-US" sz="2000" dirty="0" smtClean="0"/>
              <a:t>Stronger BCC for generating awareness among caregivers </a:t>
            </a:r>
          </a:p>
          <a:p>
            <a:pPr lvl="1"/>
            <a:r>
              <a:rPr lang="en-US" sz="2000" dirty="0" smtClean="0"/>
              <a:t>Strengthening monitoring  and supervision to facilitate compliance   </a:t>
            </a:r>
          </a:p>
          <a:p>
            <a:pPr lvl="1"/>
            <a:r>
              <a:rPr lang="en-US" sz="2000" dirty="0" smtClean="0"/>
              <a:t>Stronger advocacy for awareness among policymakers </a:t>
            </a:r>
          </a:p>
          <a:p>
            <a:pPr lvl="1"/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Elements for Program Success 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981200"/>
            <a:ext cx="7696200" cy="3352800"/>
          </a:xfrm>
        </p:spPr>
        <p:txBody>
          <a:bodyPr/>
          <a:lstStyle/>
          <a:p>
            <a:r>
              <a:rPr lang="en-US" sz="2000" dirty="0" smtClean="0"/>
              <a:t>Developing and nurturing champions and leaders at the country level and within Governments </a:t>
            </a:r>
          </a:p>
          <a:p>
            <a:r>
              <a:rPr lang="en-US" sz="2000" dirty="0" smtClean="0"/>
              <a:t>Continuous investments in advocacy </a:t>
            </a:r>
          </a:p>
          <a:p>
            <a:r>
              <a:rPr lang="en-US" sz="2000" dirty="0" smtClean="0"/>
              <a:t>Focused capacity building at all levels </a:t>
            </a:r>
          </a:p>
          <a:p>
            <a:r>
              <a:rPr lang="en-US" sz="2000" dirty="0" smtClean="0"/>
              <a:t>A well developed Behavior Change Communication strategy </a:t>
            </a:r>
          </a:p>
          <a:p>
            <a:r>
              <a:rPr lang="en-US" sz="2000" dirty="0" smtClean="0"/>
              <a:t>Monitoring and evaluation frameworks</a:t>
            </a:r>
          </a:p>
          <a:p>
            <a:pPr>
              <a:buNone/>
            </a:pPr>
            <a:r>
              <a:rPr lang="en-US" dirty="0" smtClean="0"/>
              <a:t> </a:t>
            </a:r>
          </a:p>
        </p:txBody>
      </p:sp>
      <p:pic>
        <p:nvPicPr>
          <p:cNvPr id="9222" name="Picture 6" descr="E:\payal\MI docs\Asia pics\MISC\_DSC0180.jpg"/>
          <p:cNvPicPr>
            <a:picLocks noChangeAspect="1" noChangeArrowheads="1"/>
          </p:cNvPicPr>
          <p:nvPr/>
        </p:nvPicPr>
        <p:blipFill>
          <a:blip r:embed="rId2" cstate="print"/>
          <a:srcRect l="12087" t="6825" r="18413"/>
          <a:stretch>
            <a:fillRect/>
          </a:stretch>
        </p:blipFill>
        <p:spPr bwMode="auto">
          <a:xfrm>
            <a:off x="3505200" y="4953000"/>
            <a:ext cx="2139492" cy="1905000"/>
          </a:xfrm>
          <a:prstGeom prst="rect">
            <a:avLst/>
          </a:prstGeom>
          <a:noFill/>
        </p:spPr>
      </p:pic>
      <p:pic>
        <p:nvPicPr>
          <p:cNvPr id="1026" name="Picture 2" descr="E:\payal\MI docs\Asia pics\MISC\AZ Pak_Islamabad_May 2010_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10" y="4953000"/>
            <a:ext cx="2855828" cy="1905000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935416"/>
            <a:ext cx="3124200" cy="192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/>
              <a:t>Challenges</a:t>
            </a:r>
            <a:endParaRPr lang="en-US" sz="36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209800"/>
            <a:ext cx="7696200" cy="4191000"/>
          </a:xfrm>
        </p:spPr>
        <p:txBody>
          <a:bodyPr/>
          <a:lstStyle/>
          <a:p>
            <a:r>
              <a:rPr lang="en-US" sz="2800" dirty="0" smtClean="0"/>
              <a:t>Lack of political commitment </a:t>
            </a:r>
          </a:p>
          <a:p>
            <a:r>
              <a:rPr lang="en-US" sz="2800" dirty="0" smtClean="0"/>
              <a:t>Poor technical knowledge </a:t>
            </a:r>
          </a:p>
          <a:p>
            <a:r>
              <a:rPr lang="en-US" sz="2800" dirty="0" smtClean="0"/>
              <a:t>Inadequate funding support </a:t>
            </a:r>
          </a:p>
          <a:p>
            <a:r>
              <a:rPr lang="en-US" sz="2800" dirty="0" smtClean="0"/>
              <a:t>Inappropriate BCC strategy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/>
              <a:t>Presentation Outline</a:t>
            </a:r>
            <a:endParaRPr lang="en-US" sz="36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133600"/>
            <a:ext cx="7696200" cy="4191000"/>
          </a:xfrm>
        </p:spPr>
        <p:txBody>
          <a:bodyPr/>
          <a:lstStyle/>
          <a:p>
            <a:r>
              <a:rPr lang="en-US" sz="2800" dirty="0" smtClean="0"/>
              <a:t>Food fortification strategies</a:t>
            </a:r>
          </a:p>
          <a:p>
            <a:r>
              <a:rPr lang="en-US" sz="2800" dirty="0" smtClean="0"/>
              <a:t>Elements for program success</a:t>
            </a:r>
          </a:p>
          <a:p>
            <a:r>
              <a:rPr lang="en-US" sz="2800" dirty="0" smtClean="0"/>
              <a:t>Key challenges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90600" y="914400"/>
            <a:ext cx="7772400" cy="903287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C00000"/>
                </a:solidFill>
              </a:rPr>
              <a:t>Thank You !</a:t>
            </a:r>
            <a:endParaRPr lang="en-US" sz="4000" b="0" dirty="0">
              <a:solidFill>
                <a:srgbClr val="C00000"/>
              </a:solidFill>
            </a:endParaRPr>
          </a:p>
        </p:txBody>
      </p:sp>
      <p:pic>
        <p:nvPicPr>
          <p:cNvPr id="1027" name="Picture 3" descr="E:\payal\MI docs\Asia pics\MISC\MIS_5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057400"/>
            <a:ext cx="6457950" cy="4289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8153400" cy="838200"/>
          </a:xfrm>
        </p:spPr>
        <p:txBody>
          <a:bodyPr/>
          <a:lstStyle/>
          <a:p>
            <a:r>
              <a:rPr lang="en-US" b="0" dirty="0" smtClean="0"/>
              <a:t>Food Fortification Strategies 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010400" cy="2971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Salt </a:t>
            </a:r>
            <a:r>
              <a:rPr lang="en-US" sz="2400" dirty="0" err="1" smtClean="0"/>
              <a:t>Iodisation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Double Fortified Salt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Wheat Flour Fortification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Multiple Micronutrient Powders or Sprinkles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  <p:pic>
        <p:nvPicPr>
          <p:cNvPr id="4098" name="Picture 2" descr="E:\payal\MI docs\Asia pics\MISC\AZ Pak_Chakwal_May 2010_168.jpg"/>
          <p:cNvPicPr>
            <a:picLocks noChangeAspect="1" noChangeArrowheads="1"/>
          </p:cNvPicPr>
          <p:nvPr/>
        </p:nvPicPr>
        <p:blipFill>
          <a:blip r:embed="rId3" cstate="print"/>
          <a:srcRect l="24390" t="8537" r="12195" b="3659"/>
          <a:stretch>
            <a:fillRect/>
          </a:stretch>
        </p:blipFill>
        <p:spPr bwMode="auto">
          <a:xfrm>
            <a:off x="4724400" y="5029200"/>
            <a:ext cx="1981200" cy="1828800"/>
          </a:xfrm>
          <a:prstGeom prst="rect">
            <a:avLst/>
          </a:prstGeom>
          <a:noFill/>
        </p:spPr>
      </p:pic>
      <p:pic>
        <p:nvPicPr>
          <p:cNvPr id="4099" name="Picture 3" descr="E:\payal\MI docs\Asia pics\MISC\AZ Pak_Sargodha_May 2010_372.jpg"/>
          <p:cNvPicPr>
            <a:picLocks noChangeAspect="1" noChangeArrowheads="1"/>
          </p:cNvPicPr>
          <p:nvPr/>
        </p:nvPicPr>
        <p:blipFill>
          <a:blip r:embed="rId4" cstate="print"/>
          <a:srcRect l="15385" t="7122" r="13568" b="7418"/>
          <a:stretch>
            <a:fillRect/>
          </a:stretch>
        </p:blipFill>
        <p:spPr bwMode="auto">
          <a:xfrm>
            <a:off x="0" y="5029200"/>
            <a:ext cx="2286000" cy="1828800"/>
          </a:xfrm>
          <a:prstGeom prst="rect">
            <a:avLst/>
          </a:prstGeom>
          <a:noFill/>
        </p:spPr>
      </p:pic>
      <p:pic>
        <p:nvPicPr>
          <p:cNvPr id="4100" name="Picture 4" descr="E:\payal\MI docs\Asia pics\MISC\_MIS4040.jpg"/>
          <p:cNvPicPr>
            <a:picLocks noChangeAspect="1" noChangeArrowheads="1"/>
          </p:cNvPicPr>
          <p:nvPr/>
        </p:nvPicPr>
        <p:blipFill>
          <a:blip r:embed="rId5" cstate="print"/>
          <a:srcRect l="24957" t="12004" r="15145" b="9971"/>
          <a:stretch>
            <a:fillRect/>
          </a:stretch>
        </p:blipFill>
        <p:spPr bwMode="auto">
          <a:xfrm>
            <a:off x="2362200" y="5029200"/>
            <a:ext cx="2209800" cy="1828800"/>
          </a:xfrm>
          <a:prstGeom prst="rect">
            <a:avLst/>
          </a:prstGeom>
          <a:noFill/>
        </p:spPr>
      </p:pic>
      <p:pic>
        <p:nvPicPr>
          <p:cNvPr id="4101" name="Picture 5" descr="E:\payal\MI docs\Asia pics\MISC\IMG_2790.JPG"/>
          <p:cNvPicPr>
            <a:picLocks noChangeAspect="1" noChangeArrowheads="1"/>
          </p:cNvPicPr>
          <p:nvPr/>
        </p:nvPicPr>
        <p:blipFill>
          <a:blip r:embed="rId6" cstate="print"/>
          <a:srcRect l="29648" t="43956" r="39096" b="19414"/>
          <a:stretch>
            <a:fillRect/>
          </a:stretch>
        </p:blipFill>
        <p:spPr bwMode="auto">
          <a:xfrm>
            <a:off x="6858000" y="5029200"/>
            <a:ext cx="22860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Salt </a:t>
            </a:r>
            <a:r>
              <a:rPr lang="en-US" b="0" dirty="0" err="1" smtClean="0"/>
              <a:t>Iodisation</a:t>
            </a:r>
            <a:r>
              <a:rPr lang="en-US" b="0" dirty="0" smtClean="0"/>
              <a:t> - 1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239000" cy="4191000"/>
          </a:xfrm>
        </p:spPr>
        <p:txBody>
          <a:bodyPr/>
          <a:lstStyle/>
          <a:p>
            <a:r>
              <a:rPr lang="en-US" sz="2400" dirty="0" smtClean="0"/>
              <a:t>Involved at the country level in revitalizing and facilitating the development of national salt </a:t>
            </a:r>
            <a:r>
              <a:rPr lang="en-US" sz="2400" dirty="0" err="1" smtClean="0"/>
              <a:t>iodisation</a:t>
            </a:r>
            <a:r>
              <a:rPr lang="en-US" sz="2400" dirty="0" smtClean="0"/>
              <a:t> strategies </a:t>
            </a:r>
          </a:p>
          <a:p>
            <a:r>
              <a:rPr lang="en-US" sz="2400" dirty="0" smtClean="0"/>
              <a:t>Providing technical and operational support and creating tools specific for small scale processors to use to improve their own quality assurance</a:t>
            </a:r>
          </a:p>
          <a:p>
            <a:r>
              <a:rPr lang="en-US" sz="2400" dirty="0" smtClean="0"/>
              <a:t>Technical and operational support to the salt </a:t>
            </a:r>
            <a:r>
              <a:rPr lang="en-US" sz="2400" dirty="0" err="1" smtClean="0"/>
              <a:t>iodisation</a:t>
            </a:r>
            <a:r>
              <a:rPr lang="en-US" sz="2400" dirty="0" smtClean="0"/>
              <a:t> program globally produced 1.3 million MT of adequately iodized salt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696200" cy="609600"/>
          </a:xfrm>
        </p:spPr>
        <p:txBody>
          <a:bodyPr/>
          <a:lstStyle/>
          <a:p>
            <a:r>
              <a:rPr lang="en-US" b="0" dirty="0" smtClean="0"/>
              <a:t>Salt </a:t>
            </a:r>
            <a:r>
              <a:rPr lang="en-US" b="0" dirty="0" err="1" smtClean="0"/>
              <a:t>Iodisation</a:t>
            </a:r>
            <a:r>
              <a:rPr lang="en-US" b="0" dirty="0" smtClean="0"/>
              <a:t> - 2</a:t>
            </a:r>
            <a:endParaRPr lang="en-US" b="0" dirty="0"/>
          </a:p>
        </p:txBody>
      </p:sp>
      <p:pic>
        <p:nvPicPr>
          <p:cNvPr id="6146" name="Picture 2" descr="E:\payal\MI docs\Asia pics\MISC\_DSC058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9091"/>
          <a:stretch>
            <a:fillRect/>
          </a:stretch>
        </p:blipFill>
        <p:spPr bwMode="auto">
          <a:xfrm>
            <a:off x="5943600" y="2209800"/>
            <a:ext cx="2783575" cy="381000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2209800"/>
          <a:ext cx="5257801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391"/>
                <a:gridCol w="1596036"/>
                <a:gridCol w="1778374"/>
              </a:tblGrid>
              <a:tr h="113321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Countries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Iodised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salt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production (2010)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People reached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824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Bangladesh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92,154 MT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 23 million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824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India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649,343 MT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162 million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824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Indonesia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 45,985 MT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15 million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824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Pakistan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355,243 MT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89 million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(942)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3962400" cy="38100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28800" y="1143000"/>
            <a:ext cx="5945874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5111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Monitoring the Quality of Salt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5111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5867400"/>
            <a:ext cx="3124200" cy="381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Rapid Testing Kit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E:\payal\MI docs\Asia pics\MISC\_MG_1920.jpg"/>
          <p:cNvPicPr>
            <a:picLocks noChangeAspect="1" noChangeArrowheads="1"/>
          </p:cNvPicPr>
          <p:nvPr/>
        </p:nvPicPr>
        <p:blipFill>
          <a:blip r:embed="rId4" cstate="print"/>
          <a:srcRect l="16396" r="2989"/>
          <a:stretch>
            <a:fillRect/>
          </a:stretch>
        </p:blipFill>
        <p:spPr bwMode="auto">
          <a:xfrm>
            <a:off x="4419600" y="2057400"/>
            <a:ext cx="4572000" cy="3780941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19800" y="5943600"/>
            <a:ext cx="3124200" cy="381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+mj-lt"/>
                <a:ea typeface="+mj-ea"/>
                <a:cs typeface="+mj-cs"/>
              </a:rPr>
              <a:t>Titration method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2000" cy="1066800"/>
          </a:xfrm>
        </p:spPr>
        <p:txBody>
          <a:bodyPr/>
          <a:lstStyle/>
          <a:p>
            <a:r>
              <a:rPr lang="en-US" b="0" dirty="0" smtClean="0"/>
              <a:t>Challenges to Universal Salt </a:t>
            </a:r>
            <a:r>
              <a:rPr lang="en-US" b="0" dirty="0" err="1" smtClean="0"/>
              <a:t>Iodisation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CA" b="0" dirty="0" smtClean="0"/>
          </a:p>
        </p:txBody>
      </p:sp>
      <p:sp>
        <p:nvSpPr>
          <p:cNvPr id="8" name="Subtitle 2"/>
          <p:cNvSpPr>
            <a:spLocks noGrp="1"/>
          </p:cNvSpPr>
          <p:nvPr>
            <p:ph idx="1"/>
          </p:nvPr>
        </p:nvSpPr>
        <p:spPr>
          <a:xfrm>
            <a:off x="533400" y="1905000"/>
            <a:ext cx="8001000" cy="4144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Sustained political commitment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Salt moving up on the value addition ladder </a:t>
            </a:r>
          </a:p>
          <a:p>
            <a:r>
              <a:rPr lang="en-US" sz="2400" dirty="0" smtClean="0"/>
              <a:t>Industry needs to evolve </a:t>
            </a:r>
          </a:p>
          <a:p>
            <a:pPr>
              <a:buNone/>
            </a:pPr>
            <a:r>
              <a:rPr lang="en-US" sz="2400" dirty="0" smtClean="0"/>
              <a:t>	Manual                 Mechanized</a:t>
            </a:r>
          </a:p>
          <a:p>
            <a:pPr>
              <a:buNone/>
            </a:pPr>
            <a:r>
              <a:rPr lang="en-US" sz="2400" dirty="0" smtClean="0"/>
              <a:t>	Fragmented               Consolidated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Diligent internal monitoring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Committed enforcement</a:t>
            </a:r>
          </a:p>
          <a:p>
            <a:endParaRPr lang="en-US" sz="2000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3048000" y="4419600"/>
            <a:ext cx="6858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2438400" y="3962400"/>
            <a:ext cx="6858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6477000" y="2514600"/>
          <a:ext cx="20574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Double Fortified Salt - 1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696200" cy="4191000"/>
          </a:xfrm>
        </p:spPr>
        <p:txBody>
          <a:bodyPr/>
          <a:lstStyle/>
          <a:p>
            <a:r>
              <a:rPr lang="en-US" sz="2400" dirty="0" smtClean="0"/>
              <a:t>DFS is an innovative approach - delivering small but crucial amounts of iodine and iron to populations through their diet </a:t>
            </a:r>
          </a:p>
          <a:p>
            <a:r>
              <a:rPr lang="en-US" sz="2400" dirty="0" smtClean="0"/>
              <a:t>In 1994, participated in an experiment to fortify iodized salt with iron and a technological breakthrough was achieved in 1998</a:t>
            </a:r>
          </a:p>
          <a:p>
            <a:r>
              <a:rPr lang="en-US" sz="2400" dirty="0" smtClean="0"/>
              <a:t>DFS was demonstrated and the premix technology is now available</a:t>
            </a:r>
          </a:p>
          <a:p>
            <a:pPr lvl="1"/>
            <a:r>
              <a:rPr lang="en-US" sz="2000" dirty="0" smtClean="0"/>
              <a:t>Series of field trials</a:t>
            </a:r>
          </a:p>
          <a:p>
            <a:pPr lvl="1"/>
            <a:r>
              <a:rPr lang="en-US" sz="2000" dirty="0" smtClean="0"/>
              <a:t>Efficacy tests</a:t>
            </a:r>
          </a:p>
          <a:p>
            <a:pPr lvl="1"/>
            <a:r>
              <a:rPr lang="en-US" sz="2000" dirty="0" smtClean="0"/>
              <a:t>Consumer acceptability surveys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Double Fortified Salt - 2 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sz="2000" dirty="0" smtClean="0"/>
              <a:t>A </a:t>
            </a:r>
            <a:r>
              <a:rPr lang="en-US" sz="2000" dirty="0" smtClean="0"/>
              <a:t>pilot project in partnership with the TNSC, a state government </a:t>
            </a:r>
            <a:r>
              <a:rPr lang="en-US" sz="2000" dirty="0" smtClean="0"/>
              <a:t>undertaking in 2004</a:t>
            </a:r>
            <a:endParaRPr lang="en-US" sz="2000" dirty="0" smtClean="0"/>
          </a:p>
          <a:p>
            <a:pPr lvl="0" eaLnBrk="1" hangingPunct="1">
              <a:defRPr/>
            </a:pPr>
            <a:r>
              <a:rPr lang="en-US" sz="2000" dirty="0" smtClean="0"/>
              <a:t>Equipped the TNSC’s </a:t>
            </a:r>
            <a:r>
              <a:rPr lang="en-US" sz="2000" dirty="0" err="1" smtClean="0"/>
              <a:t>Valinokkam</a:t>
            </a:r>
            <a:r>
              <a:rPr lang="en-US" sz="2000" dirty="0" smtClean="0"/>
              <a:t> salt manufacturing facility with blending equipment for DFS production</a:t>
            </a:r>
          </a:p>
          <a:p>
            <a:pPr lvl="0" eaLnBrk="1" hangingPunct="1">
              <a:defRPr/>
            </a:pPr>
            <a:r>
              <a:rPr lang="en-US" sz="2000" dirty="0" smtClean="0"/>
              <a:t>First batch of DFS was distributed to 7 districts of Tamil Nadu</a:t>
            </a:r>
          </a:p>
          <a:p>
            <a:pPr lvl="0" eaLnBrk="1" hangingPunct="1">
              <a:defRPr/>
            </a:pPr>
            <a:r>
              <a:rPr lang="en-US" sz="2000" dirty="0" smtClean="0"/>
              <a:t>Production scaled up, and DFS reached all 29 districts</a:t>
            </a:r>
          </a:p>
          <a:p>
            <a:pPr lvl="0" eaLnBrk="1" hangingPunct="1">
              <a:defRPr/>
            </a:pPr>
            <a:r>
              <a:rPr lang="en-US" sz="2000" dirty="0" smtClean="0"/>
              <a:t>By 2008, TNSC was producing 300 tons of DFS per month benefitting 3.7 million children through the MDM scheme</a:t>
            </a:r>
          </a:p>
          <a:p>
            <a:pPr eaLnBrk="1" hangingPunct="1">
              <a:defRPr/>
            </a:pPr>
            <a:r>
              <a:rPr lang="en-US" sz="2000" dirty="0" smtClean="0"/>
              <a:t>Supporting the Government of </a:t>
            </a:r>
            <a:r>
              <a:rPr lang="en-US" sz="2000" dirty="0" err="1" smtClean="0"/>
              <a:t>Srilanka</a:t>
            </a:r>
            <a:r>
              <a:rPr lang="en-US" sz="2000" dirty="0" smtClean="0"/>
              <a:t> to introduce DFS through public channels</a:t>
            </a:r>
          </a:p>
          <a:p>
            <a:pPr lvl="0" eaLnBrk="1" hangingPunct="1">
              <a:defRPr/>
            </a:pP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1845</TotalTime>
  <Words>805</Words>
  <Application>Microsoft Office PowerPoint</Application>
  <PresentationFormat>On-screen Show (4:3)</PresentationFormat>
  <Paragraphs>130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default</vt:lpstr>
      <vt:lpstr>1_Custom Design</vt:lpstr>
      <vt:lpstr>Custom Design</vt:lpstr>
      <vt:lpstr>Experiences with Food Fortification  in Asia</vt:lpstr>
      <vt:lpstr>Presentation Outline</vt:lpstr>
      <vt:lpstr>Food Fortification Strategies </vt:lpstr>
      <vt:lpstr>Salt Iodisation - 1</vt:lpstr>
      <vt:lpstr>Salt Iodisation - 2</vt:lpstr>
      <vt:lpstr>Slide 6</vt:lpstr>
      <vt:lpstr>Challenges to Universal Salt Iodisation </vt:lpstr>
      <vt:lpstr>Double Fortified Salt - 1</vt:lpstr>
      <vt:lpstr>Double Fortified Salt - 2 </vt:lpstr>
      <vt:lpstr>Slide 10</vt:lpstr>
      <vt:lpstr>Double Fortified Salt - 3</vt:lpstr>
      <vt:lpstr>Wheat Flour Fortification - 1</vt:lpstr>
      <vt:lpstr>Wheat Flour Fortification - 2</vt:lpstr>
      <vt:lpstr>Wheat Flour Fortification - 3</vt:lpstr>
      <vt:lpstr>Multiple Micronutrient Powders  </vt:lpstr>
      <vt:lpstr>MNPs in Afghanistan -1 </vt:lpstr>
      <vt:lpstr>MNPs in Afghanistan - 2</vt:lpstr>
      <vt:lpstr>Elements for Program Success </vt:lpstr>
      <vt:lpstr>Challenges</vt:lpstr>
      <vt:lpstr>Slide 20</vt:lpstr>
    </vt:vector>
  </TitlesOfParts>
  <Company>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Fryars</dc:creator>
  <cp:lastModifiedBy>dchaudhery</cp:lastModifiedBy>
  <cp:revision>164</cp:revision>
  <dcterms:created xsi:type="dcterms:W3CDTF">2007-10-11T17:14:22Z</dcterms:created>
  <dcterms:modified xsi:type="dcterms:W3CDTF">2011-01-07T04:30:03Z</dcterms:modified>
</cp:coreProperties>
</file>